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6" r:id="rId2"/>
    <p:sldId id="663" r:id="rId3"/>
    <p:sldId id="597" r:id="rId4"/>
    <p:sldId id="701" r:id="rId5"/>
    <p:sldId id="604" r:id="rId6"/>
    <p:sldId id="598" r:id="rId7"/>
    <p:sldId id="602" r:id="rId8"/>
    <p:sldId id="600" r:id="rId9"/>
    <p:sldId id="607" r:id="rId10"/>
    <p:sldId id="677" r:id="rId11"/>
    <p:sldId id="610" r:id="rId12"/>
    <p:sldId id="691" r:id="rId13"/>
    <p:sldId id="685" r:id="rId14"/>
    <p:sldId id="645" r:id="rId15"/>
    <p:sldId id="692" r:id="rId16"/>
    <p:sldId id="693" r:id="rId17"/>
    <p:sldId id="694" r:id="rId18"/>
    <p:sldId id="613" r:id="rId19"/>
    <p:sldId id="695" r:id="rId20"/>
    <p:sldId id="696" r:id="rId21"/>
    <p:sldId id="697" r:id="rId22"/>
    <p:sldId id="30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Vi Nguyen Ngoc" initials="VNN" lastIdx="1" clrIdx="2">
    <p:extLst>
      <p:ext uri="{19B8F6BF-5375-455C-9EA6-DF929625EA0E}">
        <p15:presenceInfo xmlns:p15="http://schemas.microsoft.com/office/powerpoint/2012/main" userId="02fdafc839172d7b" providerId="Windows Live"/>
      </p:ext>
    </p:extLst>
  </p:cmAuthor>
  <p:cmAuthor id="4" name="THU HAO" initials="TH" lastIdx="3" clrIdx="3">
    <p:extLst>
      <p:ext uri="{19B8F6BF-5375-455C-9EA6-DF929625EA0E}">
        <p15:presenceInfo xmlns:p15="http://schemas.microsoft.com/office/powerpoint/2012/main" userId="THU 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337D5"/>
    <a:srgbClr val="02023C"/>
    <a:srgbClr val="FFFFCC"/>
    <a:srgbClr val="8BCD43"/>
    <a:srgbClr val="0000FF"/>
    <a:srgbClr val="DE4654"/>
    <a:srgbClr val="543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AD9DB-A4DE-4D60-A8AC-7061FDFB0FB7}" v="503" dt="2023-06-28T18:11:19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197" autoAdjust="0"/>
  </p:normalViewPr>
  <p:slideViewPr>
    <p:cSldViewPr>
      <p:cViewPr varScale="1">
        <p:scale>
          <a:sx n="82" d="100"/>
          <a:sy n="82" d="100"/>
        </p:scale>
        <p:origin x="356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/>
              <a:t>hỏi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b="1" dirty="0"/>
              <a:t>HOẠT ĐỘNG CÁ 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5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8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9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81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4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44AC-2027-4A36-8352-CEED30BF655D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47DE-A46F-46D4-8766-A32EC2CB83F8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B1B7-D743-410E-B4B0-5737AC6FE9A8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678-6137-4415-B98E-3652B1333A2E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7A7-6CE0-483D-B51F-0B2149D7CA81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21633-008A-4798-A231-220C89A198E3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1351-CFF4-4B15-91CA-D62A7F7C53D5}" type="datetime1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00D5-ACA5-4B11-9900-6706094E4FC1}" type="datetime1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ADAD-53FD-48DC-A57E-B4C1B20432FA}" type="datetime1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B18E-A3A1-4D7B-A995-77E0E2DA738E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D9EF-2CD1-42FF-9173-26D100547EFB}" type="datetime1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9539-A21C-4393-9187-D5EACB659572}" type="datetime1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slide" Target="slide11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svg"/><Relationship Id="rId19" Type="http://schemas.openxmlformats.org/officeDocument/2006/relationships/image" Target="../media/image31.jpe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33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9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5" Type="http://schemas.openxmlformats.org/officeDocument/2006/relationships/image" Target="../media/image27.svg"/><Relationship Id="rId4" Type="http://schemas.openxmlformats.org/officeDocument/2006/relationships/image" Target="../media/image17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609600" y="764936"/>
            <a:ext cx="776083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BÀI 1: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ĐƠN THỨC NHIỀU BIẾN.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05796" y="57596"/>
            <a:ext cx="8962004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Times New Roman" panose="02020603050405020304" pitchFamily="18" charset="0"/>
              </a:rPr>
              <a:t>CHƯƠNG 1: </a:t>
            </a:r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ĐA THỨC NHIỀU BIẾN</a:t>
            </a:r>
          </a:p>
        </p:txBody>
      </p:sp>
      <p:sp>
        <p:nvSpPr>
          <p:cNvPr id="10" name="Slide Number Placeholder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A72977-B3E5-2525-D943-933C3709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</a:t>
            </a:fld>
            <a:endParaRPr lang="en-US"/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3645699" y="2548905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3)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19F589-33E6-EC69-98F0-D53E8A902DF8}"/>
              </a:ext>
            </a:extLst>
          </p:cNvPr>
          <p:cNvSpPr/>
          <p:nvPr/>
        </p:nvSpPr>
        <p:spPr>
          <a:xfrm>
            <a:off x="533400" y="1254084"/>
            <a:ext cx="8377030" cy="2514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A50FCA-98EF-7522-ED0B-54BF7E3E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E0D838-0B6D-C4FB-BB84-29B715C5F843}"/>
              </a:ext>
            </a:extLst>
          </p:cNvPr>
          <p:cNvSpPr txBox="1"/>
          <p:nvPr/>
        </p:nvSpPr>
        <p:spPr>
          <a:xfrm>
            <a:off x="571500" y="1418777"/>
            <a:ext cx="830083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vi-VN" sz="27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r>
              <a:rPr lang="vi-VN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 (hay đa thức) là một tổng của những đơn thức. </a:t>
            </a:r>
          </a:p>
          <a:p>
            <a:pPr algn="just"/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hạn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đa thức của hai biến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y</a:t>
            </a:r>
            <a:r>
              <a:rPr lang="en-US" sz="27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z</a:t>
            </a:r>
            <a:r>
              <a:rPr lang="en-US" sz="27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  </a:t>
            </a:r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đa thức của ba biến </a:t>
            </a:r>
            <a:r>
              <a:rPr lang="en-US" sz="27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y, z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D2BAE4-4BDF-A51D-F7C5-C635F9AC6ACC}"/>
              </a:ext>
            </a:extLst>
          </p:cNvPr>
          <p:cNvSpPr txBox="1"/>
          <p:nvPr/>
        </p:nvSpPr>
        <p:spPr>
          <a:xfrm>
            <a:off x="990600" y="3933377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thức được coi là một đa thức</a:t>
            </a:r>
            <a:endParaRPr lang="en-U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91AB2A-3D4C-262E-9DC6-7687204EECA9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FBCDD1-C76A-AA5A-109A-BA4A1F5293C5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11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B722E-77CE-AE14-CF08-5A0A76351AAA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2754FB-9C6B-5AA6-D4CA-0E848330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CDCED-7130-2510-E2EC-2B178DC6EEB2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F44AE3-AC5A-9EB6-254B-C9E3DC706189}"/>
              </a:ext>
            </a:extLst>
          </p:cNvPr>
          <p:cNvSpPr txBox="1"/>
          <p:nvPr/>
        </p:nvSpPr>
        <p:spPr>
          <a:xfrm>
            <a:off x="1006218" y="1176990"/>
            <a:ext cx="3641982" cy="491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SGK/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CCD4CC-163F-6CB9-F7B0-215DD5E86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7" y="1078747"/>
            <a:ext cx="635789" cy="635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1D96BC-1DBE-2D13-6C7E-E55D3480CACD}"/>
                  </a:ext>
                </a:extLst>
              </p:cNvPr>
              <p:cNvSpPr txBox="1"/>
              <p:nvPr/>
            </p:nvSpPr>
            <p:spPr>
              <a:xfrm>
                <a:off x="228599" y="1581150"/>
                <a:ext cx="3641979" cy="3549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?  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en-US" sz="2800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sz="2800" kern="100" baseline="300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y; </a:t>
                </a:r>
              </a:p>
              <a:p>
                <a:pPr algn="ct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–</m:t>
                    </m:r>
                  </m:oMath>
                </a14:m>
                <a:r>
                  <a:rPr lang="en-US" sz="2800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800" kern="100" baseline="300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kern="100" baseline="300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z;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en-US" sz="2800" i="1" kern="100" dirty="0"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den>
                    </m:f>
                  </m:oMath>
                </a14:m>
                <a:r>
                  <a:rPr lang="en-US" sz="2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81D96BC-1DBE-2D13-6C7E-E55D3480C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1581150"/>
                <a:ext cx="3641979" cy="3549177"/>
              </a:xfrm>
              <a:prstGeom prst="rect">
                <a:avLst/>
              </a:prstGeom>
              <a:blipFill>
                <a:blip r:embed="rId5"/>
                <a:stretch>
                  <a:fillRect l="-3344" t="-1715" r="-6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3A3E7D-FB0B-0F55-3073-B38BF1587954}"/>
                  </a:ext>
                </a:extLst>
              </p:cNvPr>
              <p:cNvSpPr txBox="1"/>
              <p:nvPr/>
            </p:nvSpPr>
            <p:spPr>
              <a:xfrm>
                <a:off x="3962401" y="2075436"/>
                <a:ext cx="5105399" cy="1311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+ y + 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y; </a:t>
                </a:r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28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53A3E7D-FB0B-0F55-3073-B38BF1587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2075436"/>
                <a:ext cx="5105399" cy="1311962"/>
              </a:xfrm>
              <a:prstGeom prst="rect">
                <a:avLst/>
              </a:prstGeom>
              <a:blipFill>
                <a:blip r:embed="rId6"/>
                <a:stretch>
                  <a:fillRect l="-2387" t="-4630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4516DB-AFD7-4052-6BA8-FF27A0332F96}"/>
              </a:ext>
            </a:extLst>
          </p:cNvPr>
          <p:cNvCxnSpPr>
            <a:cxnSpLocks/>
          </p:cNvCxnSpPr>
          <p:nvPr/>
        </p:nvCxnSpPr>
        <p:spPr>
          <a:xfrm>
            <a:off x="3962400" y="1813826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B7D852-30FE-F766-1DFA-89F47B69A302}"/>
              </a:ext>
            </a:extLst>
          </p:cNvPr>
          <p:cNvSpPr txBox="1"/>
          <p:nvPr/>
        </p:nvSpPr>
        <p:spPr>
          <a:xfrm>
            <a:off x="6198634" y="1552216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498CA1-1338-D93E-C8B9-C988B9141E7C}"/>
                  </a:ext>
                </a:extLst>
              </p:cNvPr>
              <p:cNvSpPr txBox="1"/>
              <p:nvPr/>
            </p:nvSpPr>
            <p:spPr>
              <a:xfrm>
                <a:off x="3950499" y="3414030"/>
                <a:ext cx="4964903" cy="1455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kern="1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m:rPr>
                              <m:nor/>
                            </m:rPr>
                            <a:rPr lang="en-US" sz="2800" i="1" kern="100"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den>
                      </m:f>
                    </m:oMath>
                  </m:oMathPara>
                </a14:m>
                <a:endParaRPr lang="en-US" sz="28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4498CA1-1338-D93E-C8B9-C988B9141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499" y="3414030"/>
                <a:ext cx="4964903" cy="1455848"/>
              </a:xfrm>
              <a:prstGeom prst="rect">
                <a:avLst/>
              </a:prstGeom>
              <a:blipFill>
                <a:blip r:embed="rId7"/>
                <a:stretch>
                  <a:fillRect l="-2454" t="-4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12">
            <a:extLst>
              <a:ext uri="{FF2B5EF4-FFF2-40B4-BE49-F238E27FC236}">
                <a16:creationId xmlns:a16="http://schemas.microsoft.com/office/drawing/2014/main" id="{7B4D18C8-E2BA-2230-6B03-A5AC1FFB55BA}"/>
              </a:ext>
            </a:extLst>
          </p:cNvPr>
          <p:cNvSpPr/>
          <p:nvPr/>
        </p:nvSpPr>
        <p:spPr>
          <a:xfrm rot="20683559">
            <a:off x="6309751" y="-36920"/>
            <a:ext cx="814564" cy="92766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3p">
            <a:hlinkClick r:id="" action="ppaction://media"/>
            <a:extLst>
              <a:ext uri="{FF2B5EF4-FFF2-40B4-BE49-F238E27FC236}">
                <a16:creationId xmlns:a16="http://schemas.microsoft.com/office/drawing/2014/main" id="{873DB6EC-DB50-8070-AC5E-47DEC740A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15196" y="240254"/>
            <a:ext cx="108373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869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  <p:bldP spid="5" grpId="0"/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B722E-77CE-AE14-CF08-5A0A76351AAA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2754FB-9C6B-5AA6-D4CA-0E848330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CDCED-7130-2510-E2EC-2B178DC6EEB2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5A76FD-3E20-DA2B-E468-7531D2E249C8}"/>
              </a:ext>
            </a:extLst>
          </p:cNvPr>
          <p:cNvSpPr txBox="1"/>
          <p:nvPr/>
        </p:nvSpPr>
        <p:spPr>
          <a:xfrm>
            <a:off x="914400" y="1121199"/>
            <a:ext cx="4038600" cy="491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SGK/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26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3299C7-EFA5-5E44-22C6-776580AF3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3951"/>
            <a:ext cx="624010" cy="624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9BB30F-8447-E10D-B20E-1E62C25EB004}"/>
                  </a:ext>
                </a:extLst>
              </p:cNvPr>
              <p:cNvSpPr txBox="1"/>
              <p:nvPr/>
            </p:nvSpPr>
            <p:spPr>
              <a:xfrm>
                <a:off x="152401" y="1688658"/>
                <a:ext cx="3505200" cy="2369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 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/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/>
                          <m:t>2 </m:t>
                        </m:r>
                        <m:r>
                          <m:rPr>
                            <m:nor/>
                          </m:rPr>
                          <a:rPr lang="en-US" sz="2800" i="1"/>
                          <m:t>+ </m:t>
                        </m:r>
                        <m:r>
                          <m:rPr>
                            <m:nor/>
                          </m:rPr>
                          <a:rPr lang="en-US" sz="2800" i="1"/>
                          <m:t>y</m:t>
                        </m:r>
                        <m:r>
                          <m:rPr>
                            <m:nor/>
                          </m:rPr>
                          <a:rPr lang="en-US" sz="2800" baseline="3000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9BB30F-8447-E10D-B20E-1E62C25EB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1" y="1688658"/>
                <a:ext cx="3505200" cy="2369110"/>
              </a:xfrm>
              <a:prstGeom prst="rect">
                <a:avLst/>
              </a:prstGeom>
              <a:blipFill>
                <a:blip r:embed="rId5"/>
                <a:stretch>
                  <a:fillRect l="-3478" t="-2571" r="-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1256C4-7E59-4F14-056D-B7D42524824C}"/>
              </a:ext>
            </a:extLst>
          </p:cNvPr>
          <p:cNvCxnSpPr>
            <a:cxnSpLocks/>
          </p:cNvCxnSpPr>
          <p:nvPr/>
        </p:nvCxnSpPr>
        <p:spPr>
          <a:xfrm>
            <a:off x="3657600" y="1662341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D2CF94-0B5A-A743-AB15-FC5383F3628E}"/>
              </a:ext>
            </a:extLst>
          </p:cNvPr>
          <p:cNvSpPr txBox="1"/>
          <p:nvPr/>
        </p:nvSpPr>
        <p:spPr>
          <a:xfrm>
            <a:off x="5893834" y="1400731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14B9F5-FEC0-8714-D850-50035A2C10F3}"/>
                  </a:ext>
                </a:extLst>
              </p:cNvPr>
              <p:cNvSpPr txBox="1"/>
              <p:nvPr/>
            </p:nvSpPr>
            <p:spPr>
              <a:xfrm>
                <a:off x="3657600" y="2009471"/>
                <a:ext cx="5333998" cy="778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 + 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kern="10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z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914B9F5-FEC0-8714-D850-50035A2C1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009471"/>
                <a:ext cx="5333998" cy="778483"/>
              </a:xfrm>
              <a:prstGeom prst="rect">
                <a:avLst/>
              </a:prstGeom>
              <a:blipFill>
                <a:blip r:embed="rId6"/>
                <a:stretch>
                  <a:fillRect l="-2286" b="-9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49867B0-2A30-6053-E3AF-2C9C4C8EAE86}"/>
                  </a:ext>
                </a:extLst>
              </p:cNvPr>
              <p:cNvSpPr txBox="1"/>
              <p:nvPr/>
            </p:nvSpPr>
            <p:spPr>
              <a:xfrm>
                <a:off x="3657599" y="3028950"/>
                <a:ext cx="5493223" cy="831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/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/>
                          <m:t>2 </m:t>
                        </m:r>
                        <m:r>
                          <m:rPr>
                            <m:nor/>
                          </m:rPr>
                          <a:rPr lang="en-US" sz="2800" i="1"/>
                          <m:t>+ </m:t>
                        </m:r>
                        <m:r>
                          <m:rPr>
                            <m:nor/>
                          </m:rPr>
                          <a:rPr lang="en-US" sz="2800" i="1"/>
                          <m:t>y</m:t>
                        </m:r>
                        <m:r>
                          <m:rPr>
                            <m:nor/>
                          </m:rPr>
                          <a:rPr lang="en-US" sz="2800" baseline="3000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US" sz="2800" i="1" kern="100"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49867B0-2A30-6053-E3AF-2C9C4C8EA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3028950"/>
                <a:ext cx="5493223" cy="831703"/>
              </a:xfrm>
              <a:prstGeom prst="rect">
                <a:avLst/>
              </a:prstGeom>
              <a:blipFill>
                <a:blip r:embed="rId7"/>
                <a:stretch>
                  <a:fillRect l="-2220" r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12">
            <a:extLst>
              <a:ext uri="{FF2B5EF4-FFF2-40B4-BE49-F238E27FC236}">
                <a16:creationId xmlns:a16="http://schemas.microsoft.com/office/drawing/2014/main" id="{95F8939B-2C5F-6D45-C8AE-9E24CCF8F839}"/>
              </a:ext>
            </a:extLst>
          </p:cNvPr>
          <p:cNvSpPr/>
          <p:nvPr/>
        </p:nvSpPr>
        <p:spPr>
          <a:xfrm rot="20683559">
            <a:off x="6375508" y="84503"/>
            <a:ext cx="766962" cy="817627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3p">
            <a:hlinkClick r:id="" action="ppaction://media"/>
            <a:extLst>
              <a:ext uri="{FF2B5EF4-FFF2-40B4-BE49-F238E27FC236}">
                <a16:creationId xmlns:a16="http://schemas.microsoft.com/office/drawing/2014/main" id="{A9334D9F-DBC3-6A8A-C602-C547CDF20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19557" y="296474"/>
            <a:ext cx="1083577" cy="6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7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B722E-77CE-AE14-CF08-5A0A76351AAA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2754FB-9C6B-5AA6-D4CA-0E848330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CDCED-7130-2510-E2EC-2B178DC6EEB2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77EA5A-316E-A74F-0C99-A80ED692EE92}"/>
              </a:ext>
            </a:extLst>
          </p:cNvPr>
          <p:cNvSpPr txBox="1"/>
          <p:nvPr/>
        </p:nvSpPr>
        <p:spPr>
          <a:xfrm>
            <a:off x="904220" y="1150412"/>
            <a:ext cx="787510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SGK/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DA7FEE-4461-451F-7A7E-B357F347F570}"/>
              </a:ext>
            </a:extLst>
          </p:cNvPr>
          <p:cNvSpPr txBox="1"/>
          <p:nvPr/>
        </p:nvSpPr>
        <p:spPr>
          <a:xfrm>
            <a:off x="152400" y="1560191"/>
            <a:ext cx="4709652" cy="3032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+y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331E3-DAFD-4FB4-4880-C251AF18242C}"/>
              </a:ext>
            </a:extLst>
          </p:cNvPr>
          <p:cNvSpPr txBox="1"/>
          <p:nvPr/>
        </p:nvSpPr>
        <p:spPr>
          <a:xfrm>
            <a:off x="4953000" y="2114550"/>
            <a:ext cx="4038600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P=x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y+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7CD05A-7DB7-AC5F-BD8E-1AB3F99FF410}"/>
              </a:ext>
            </a:extLst>
          </p:cNvPr>
          <p:cNvCxnSpPr>
            <a:cxnSpLocks/>
          </p:cNvCxnSpPr>
          <p:nvPr/>
        </p:nvCxnSpPr>
        <p:spPr>
          <a:xfrm>
            <a:off x="4876800" y="1752828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5E6CDE-2E93-969C-E7DA-C2D9C9B12F8E}"/>
              </a:ext>
            </a:extLst>
          </p:cNvPr>
          <p:cNvSpPr txBox="1"/>
          <p:nvPr/>
        </p:nvSpPr>
        <p:spPr>
          <a:xfrm>
            <a:off x="6553200" y="1491218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1837A46-1787-5499-E265-EFE16AA98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9670" y="246772"/>
            <a:ext cx="939800" cy="528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73349"/>
            <a:ext cx="894316" cy="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4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7F431A-7C38-CDF4-C7D3-1DD0E978C5CB}"/>
              </a:ext>
            </a:extLst>
          </p:cNvPr>
          <p:cNvSpPr txBox="1"/>
          <p:nvPr/>
        </p:nvSpPr>
        <p:spPr>
          <a:xfrm>
            <a:off x="152400" y="266676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0DC4B4-4B53-4904-F256-AA5F87BAB8E4}"/>
              </a:ext>
            </a:extLst>
          </p:cNvPr>
          <p:cNvGrpSpPr/>
          <p:nvPr/>
        </p:nvGrpSpPr>
        <p:grpSpPr>
          <a:xfrm>
            <a:off x="533400" y="1276350"/>
            <a:ext cx="8077200" cy="1828800"/>
            <a:chOff x="381000" y="1276350"/>
            <a:chExt cx="8077200" cy="1828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61ADF2-E7F5-1421-C87E-61E897710FDD}"/>
                </a:ext>
              </a:extLst>
            </p:cNvPr>
            <p:cNvSpPr/>
            <p:nvPr/>
          </p:nvSpPr>
          <p:spPr>
            <a:xfrm>
              <a:off x="381000" y="1276350"/>
              <a:ext cx="8077200" cy="1828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143ECE-71FD-5871-050E-A3AFEEF3F14B}"/>
                </a:ext>
              </a:extLst>
            </p:cNvPr>
            <p:cNvSpPr txBox="1"/>
            <p:nvPr/>
          </p:nvSpPr>
          <p:spPr>
            <a:xfrm>
              <a:off x="533400" y="1449185"/>
              <a:ext cx="7772400" cy="1444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1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</a:t>
              </a:r>
              <a:r>
                <a:rPr lang="en-US" sz="2800" b="1" i="1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i="1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Thu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060762-4952-0426-3B43-A341AA0F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8BE74D-AEC2-CBF0-0661-C760D3133779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94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B722E-77CE-AE14-CF08-5A0A76351AAA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2754FB-9C6B-5AA6-D4CA-0E848330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775465"/>
            <a:ext cx="2133600" cy="273844"/>
          </a:xfrm>
        </p:spPr>
        <p:txBody>
          <a:bodyPr/>
          <a:lstStyle/>
          <a:p>
            <a:fld id="{B86E1D2B-0CA4-49DE-8ACE-2DF230ACA4E4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CDCED-7130-2510-E2EC-2B178DC6EEB2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48C9D5-79A7-EAD0-5E56-413B94C83982}"/>
              </a:ext>
            </a:extLst>
          </p:cNvPr>
          <p:cNvSpPr txBox="1"/>
          <p:nvPr/>
        </p:nvSpPr>
        <p:spPr>
          <a:xfrm>
            <a:off x="990600" y="1123950"/>
            <a:ext cx="3200400" cy="491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SGK/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endParaRPr lang="en-US" sz="26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16B717-8217-AEE4-F8CA-BD2817B97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7" y="1078747"/>
            <a:ext cx="635789" cy="635789"/>
          </a:xfrm>
          <a:prstGeom prst="rect">
            <a:avLst/>
          </a:prstGeom>
        </p:spPr>
      </p:pic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38C11A-778A-62E7-51CA-12C1E1A757E8}"/>
              </a:ext>
            </a:extLst>
          </p:cNvPr>
          <p:cNvSpPr txBox="1"/>
          <p:nvPr/>
        </p:nvSpPr>
        <p:spPr>
          <a:xfrm>
            <a:off x="304800" y="1609487"/>
            <a:ext cx="8458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y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z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zx</a:t>
            </a:r>
            <a:endParaRPr lang="en-US" sz="2800" dirty="0"/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3D7D44-982F-2B04-B395-B9171765DD5A}"/>
              </a:ext>
            </a:extLst>
          </p:cNvPr>
          <p:cNvSpPr txBox="1"/>
          <p:nvPr/>
        </p:nvSpPr>
        <p:spPr>
          <a:xfrm>
            <a:off x="685800" y="3087338"/>
            <a:ext cx="7974810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8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y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z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zx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y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z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zx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y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z</a:t>
            </a:r>
            <a:r>
              <a:rPr lang="en-US" sz="2800" kern="1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 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yz + </a:t>
            </a:r>
            <a:r>
              <a:rPr lang="en-US" sz="2800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zx</a:t>
            </a: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62C99C-0076-7EF9-6E06-FEA3F37C2445}"/>
              </a:ext>
            </a:extLst>
          </p:cNvPr>
          <p:cNvSpPr txBox="1"/>
          <p:nvPr/>
        </p:nvSpPr>
        <p:spPr>
          <a:xfrm>
            <a:off x="4078044" y="250573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8FB5503-5B0D-7A71-A71C-C6460B4EF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9593" y="261290"/>
            <a:ext cx="101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9B722E-77CE-AE14-CF08-5A0A76351AAA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2754FB-9C6B-5AA6-D4CA-0E848330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7CDCED-7130-2510-E2EC-2B178DC6EEB2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CEC234-D284-573E-EE58-50C5289678BE}"/>
              </a:ext>
            </a:extLst>
          </p:cNvPr>
          <p:cNvSpPr txBox="1"/>
          <p:nvPr/>
        </p:nvSpPr>
        <p:spPr>
          <a:xfrm>
            <a:off x="914400" y="1200168"/>
            <a:ext cx="3810000" cy="491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SGK/</a:t>
            </a:r>
            <a:r>
              <a:rPr lang="en-US" sz="2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666D32-3D25-BB15-1A2E-D98DED8B0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3951"/>
            <a:ext cx="624010" cy="624010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9891CB-1494-5CDB-3477-A32ED9992752}"/>
              </a:ext>
            </a:extLst>
          </p:cNvPr>
          <p:cNvSpPr txBox="1"/>
          <p:nvPr/>
        </p:nvSpPr>
        <p:spPr>
          <a:xfrm>
            <a:off x="152400" y="1683644"/>
            <a:ext cx="838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+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0B25C3-4D7A-D292-981A-58E63D5C383D}"/>
              </a:ext>
            </a:extLst>
          </p:cNvPr>
          <p:cNvSpPr txBox="1"/>
          <p:nvPr/>
        </p:nvSpPr>
        <p:spPr>
          <a:xfrm>
            <a:off x="4078044" y="258193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2A95E5-86EA-AFCD-E9DA-E1D8202B6951}"/>
              </a:ext>
            </a:extLst>
          </p:cNvPr>
          <p:cNvSpPr txBox="1"/>
          <p:nvPr/>
        </p:nvSpPr>
        <p:spPr>
          <a:xfrm>
            <a:off x="1219200" y="3118586"/>
            <a:ext cx="7315200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8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 =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+</a:t>
            </a:r>
            <a:r>
              <a:rPr lang="en-US" sz="2800" i="1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=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(– 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i="1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= 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+</a:t>
            </a:r>
            <a:r>
              <a:rPr lang="en-US" sz="2800" i="1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28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</a:t>
            </a:r>
            <a:r>
              <a:rPr lang="en-US" sz="2800" kern="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kern="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reefor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C6362A-625C-BEDC-F22F-419B8D9E5C4A}"/>
              </a:ext>
            </a:extLst>
          </p:cNvPr>
          <p:cNvSpPr/>
          <p:nvPr/>
        </p:nvSpPr>
        <p:spPr>
          <a:xfrm rot="20683559">
            <a:off x="6525225" y="39216"/>
            <a:ext cx="620993" cy="700914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3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0752E98-1713-E5B6-5F37-F5BF84CCC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6131" y="163164"/>
            <a:ext cx="984885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9787" y="12287"/>
            <a:ext cx="8499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#9Slide03 Source Sans Pro" panose="020B0604020202020204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3EABA2-D884-AC0B-1377-E4AC4154B798}"/>
              </a:ext>
            </a:extLst>
          </p:cNvPr>
          <p:cNvSpPr txBox="1"/>
          <p:nvPr/>
        </p:nvSpPr>
        <p:spPr>
          <a:xfrm>
            <a:off x="59787" y="851930"/>
            <a:ext cx="87794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a)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</a:t>
            </a:r>
          </a:p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40,6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1,4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26   </a:t>
            </a: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F91C24-5EA2-4D66-FE3C-979792E1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55C9F-9068-985D-515A-630651164C5F}"/>
              </a:ext>
            </a:extLst>
          </p:cNvPr>
          <p:cNvSpPr txBox="1"/>
          <p:nvPr/>
        </p:nvSpPr>
        <p:spPr>
          <a:xfrm>
            <a:off x="647700" y="438150"/>
            <a:ext cx="392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5 SGK/</a:t>
            </a:r>
            <a:r>
              <a:rPr lang="en-US" altLang="zh-CN" sz="28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10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D3DC05-82B9-6594-49A6-17C3785C0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2" y="433093"/>
            <a:ext cx="520177" cy="520177"/>
          </a:xfrm>
          <a:prstGeom prst="rect">
            <a:avLst/>
          </a:prstGeom>
        </p:spPr>
      </p:pic>
      <p:pic>
        <p:nvPicPr>
          <p:cNvPr id="13" name="Hẹn giờ đếm ngược 5 phút 5 Minutes Countdown Timer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9CBC3C6-E56A-B8E5-2C15-D6FF40D35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4681" y="140741"/>
            <a:ext cx="1253490" cy="705088"/>
          </a:xfrm>
          <a:prstGeom prst="rect">
            <a:avLst/>
          </a:prstGeom>
        </p:spPr>
      </p:pic>
      <p:sp>
        <p:nvSpPr>
          <p:cNvPr id="14" name="Freefor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9110D3-23A1-B4C7-3993-71D94B66D829}"/>
              </a:ext>
            </a:extLst>
          </p:cNvPr>
          <p:cNvSpPr/>
          <p:nvPr/>
        </p:nvSpPr>
        <p:spPr>
          <a:xfrm rot="20683559">
            <a:off x="5959911" y="4144"/>
            <a:ext cx="657898" cy="809383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798127-7AD2-F6CD-432D-623CFA2D51C9}"/>
              </a:ext>
            </a:extLst>
          </p:cNvPr>
          <p:cNvSpPr txBox="1"/>
          <p:nvPr/>
        </p:nvSpPr>
        <p:spPr>
          <a:xfrm>
            <a:off x="495300" y="2436888"/>
            <a:ext cx="8001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– 9)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4,4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(4,4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5B98C5-7A08-214B-9AF6-33FD34BFF86F}"/>
              </a:ext>
            </a:extLst>
          </p:cNvPr>
          <p:cNvSpPr txBox="1"/>
          <p:nvPr/>
        </p:nvSpPr>
        <p:spPr>
          <a:xfrm>
            <a:off x="4051817" y="2086644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uiExpand="1" build="p"/>
      <p:bldP spid="3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6200" y="21512"/>
            <a:ext cx="8499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94A9E7-782D-6A7F-C276-412464D0EB33}"/>
              </a:ext>
            </a:extLst>
          </p:cNvPr>
          <p:cNvSpPr txBox="1"/>
          <p:nvPr/>
        </p:nvSpPr>
        <p:spPr>
          <a:xfrm>
            <a:off x="574952" y="591097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2CFA74-1CFE-2B7B-C66B-82DD1BF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7F86B-66CB-FA72-0848-42299915C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109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/>
              <p:nvPr/>
            </p:nvSpPr>
            <p:spPr>
              <a:xfrm>
                <a:off x="195262" y="1048297"/>
                <a:ext cx="8686800" cy="2308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i="1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+ 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i="1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0,2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" y="1048297"/>
                <a:ext cx="8686800" cy="2308389"/>
              </a:xfrm>
              <a:prstGeom prst="rect">
                <a:avLst/>
              </a:prstGeom>
              <a:blipFill>
                <a:blip r:embed="rId6"/>
                <a:stretch>
                  <a:fillRect l="-1404" b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AD74EE-FD28-ECB3-DEDD-CD4BEADEB8B5}"/>
              </a:ext>
            </a:extLst>
          </p:cNvPr>
          <p:cNvSpPr/>
          <p:nvPr/>
        </p:nvSpPr>
        <p:spPr>
          <a:xfrm rot="20683559">
            <a:off x="6427192" y="21362"/>
            <a:ext cx="657898" cy="809383"/>
          </a:xfrm>
          <a:custGeom>
            <a:avLst/>
            <a:gdLst/>
            <a:ahLst/>
            <a:cxnLst/>
            <a:rect l="l" t="t" r="r" b="b"/>
            <a:pathLst>
              <a:path w="3528441" h="4114800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6pp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1EC14F4-51BC-AC11-6950-6F043B553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69232" y="194063"/>
            <a:ext cx="988681" cy="5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6200" y="21512"/>
            <a:ext cx="8499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94A9E7-782D-6A7F-C276-412464D0EB33}"/>
              </a:ext>
            </a:extLst>
          </p:cNvPr>
          <p:cNvSpPr txBox="1"/>
          <p:nvPr/>
        </p:nvSpPr>
        <p:spPr>
          <a:xfrm>
            <a:off x="574952" y="591097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2CFA74-1CFE-2B7B-C66B-82DD1BF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7F86B-66CB-FA72-0848-42299915C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109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/>
              <p:nvPr/>
            </p:nvSpPr>
            <p:spPr>
              <a:xfrm>
                <a:off x="195262" y="1048297"/>
                <a:ext cx="8686800" cy="2337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i="1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(5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endParaRPr lang="en-US" sz="2800" i="1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 </a:t>
                </a:r>
                <a:endParaRPr lang="en-US" sz="2800" i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" y="1048297"/>
                <a:ext cx="8686800" cy="2337115"/>
              </a:xfrm>
              <a:prstGeom prst="rect">
                <a:avLst/>
              </a:prstGeom>
              <a:blipFill>
                <a:blip r:embed="rId3"/>
                <a:stretch>
                  <a:fillRect l="-1404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0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86130D-FCB2-CF15-BC06-F86E4E7F2309}"/>
              </a:ext>
            </a:extLst>
          </p:cNvPr>
          <p:cNvSpPr/>
          <p:nvPr/>
        </p:nvSpPr>
        <p:spPr>
          <a:xfrm>
            <a:off x="-700786" y="1123950"/>
            <a:ext cx="6034786" cy="4091737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8BF063-AED9-F5D0-F855-A728F70ED668}"/>
              </a:ext>
            </a:extLst>
          </p:cNvPr>
          <p:cNvSpPr/>
          <p:nvPr/>
        </p:nvSpPr>
        <p:spPr>
          <a:xfrm>
            <a:off x="1907518" y="2805953"/>
            <a:ext cx="2127262" cy="2427193"/>
          </a:xfrm>
          <a:custGeom>
            <a:avLst/>
            <a:gdLst/>
            <a:ahLst/>
            <a:cxnLst/>
            <a:rect l="l" t="t" r="r" b="b"/>
            <a:pathLst>
              <a:path w="3153314" h="3189193">
                <a:moveTo>
                  <a:pt x="0" y="0"/>
                </a:moveTo>
                <a:lnTo>
                  <a:pt x="3153314" y="0"/>
                </a:lnTo>
                <a:lnTo>
                  <a:pt x="3153314" y="3189192"/>
                </a:lnTo>
                <a:lnTo>
                  <a:pt x="0" y="318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BC3D15-335A-E863-CF6C-BAFCB031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</a:t>
            </a:fld>
            <a:endParaRPr lang="en-US"/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547D-B3CD-82AD-3D6E-85154BFEA63F}"/>
              </a:ext>
            </a:extLst>
          </p:cNvPr>
          <p:cNvSpPr/>
          <p:nvPr/>
        </p:nvSpPr>
        <p:spPr>
          <a:xfrm>
            <a:off x="3839888" y="757054"/>
            <a:ext cx="4495800" cy="3160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A015E4-3C01-BF74-1D10-DBB9839364F9}"/>
              </a:ext>
            </a:extLst>
          </p:cNvPr>
          <p:cNvSpPr txBox="1"/>
          <p:nvPr/>
        </p:nvSpPr>
        <p:spPr>
          <a:xfrm>
            <a:off x="3905206" y="1101626"/>
            <a:ext cx="44304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BÍ MẬT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reeform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5C3518-2FE8-6B94-0DF2-CF7EAED62625}"/>
              </a:ext>
            </a:extLst>
          </p:cNvPr>
          <p:cNvSpPr/>
          <p:nvPr/>
        </p:nvSpPr>
        <p:spPr>
          <a:xfrm>
            <a:off x="0" y="2956198"/>
            <a:ext cx="2353988" cy="2276948"/>
          </a:xfrm>
          <a:custGeom>
            <a:avLst/>
            <a:gdLst/>
            <a:ahLst/>
            <a:cxnLst/>
            <a:rect l="l" t="t" r="r" b="b"/>
            <a:pathLst>
              <a:path w="2353988" h="2276948">
                <a:moveTo>
                  <a:pt x="0" y="0"/>
                </a:moveTo>
                <a:lnTo>
                  <a:pt x="2353988" y="0"/>
                </a:lnTo>
                <a:lnTo>
                  <a:pt x="2353988" y="2276948"/>
                </a:lnTo>
                <a:lnTo>
                  <a:pt x="0" y="227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6200" y="21512"/>
            <a:ext cx="8499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94A9E7-782D-6A7F-C276-412464D0EB33}"/>
              </a:ext>
            </a:extLst>
          </p:cNvPr>
          <p:cNvSpPr txBox="1"/>
          <p:nvPr/>
        </p:nvSpPr>
        <p:spPr>
          <a:xfrm>
            <a:off x="574952" y="591097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2CFA74-1CFE-2B7B-C66B-82DD1BF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7F86B-66CB-FA72-0848-42299915C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109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/>
              <p:nvPr/>
            </p:nvSpPr>
            <p:spPr>
              <a:xfrm>
                <a:off x="195262" y="1048297"/>
                <a:ext cx="8686800" cy="2336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+ xyz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(8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xyz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i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yz 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xyz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i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" y="1048297"/>
                <a:ext cx="8686800" cy="2336922"/>
              </a:xfrm>
              <a:prstGeom prst="rect">
                <a:avLst/>
              </a:prstGeom>
              <a:blipFill>
                <a:blip r:embed="rId3"/>
                <a:stretch>
                  <a:fillRect l="-1404" b="-2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5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6200" y="21512"/>
            <a:ext cx="8499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VẬN DỤNG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94A9E7-782D-6A7F-C276-412464D0EB33}"/>
              </a:ext>
            </a:extLst>
          </p:cNvPr>
          <p:cNvSpPr txBox="1"/>
          <p:nvPr/>
        </p:nvSpPr>
        <p:spPr>
          <a:xfrm>
            <a:off x="574952" y="591097"/>
            <a:ext cx="8499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Thu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2CFA74-1CFE-2B7B-C66B-82DD1BF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C7F86B-66CB-FA72-0848-42299915C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1097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/>
              <p:nvPr/>
            </p:nvSpPr>
            <p:spPr>
              <a:xfrm>
                <a:off x="195262" y="1048297"/>
                <a:ext cx="8686800" cy="2057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0,2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kern="100" smtClean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(0,2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kern="1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bxy</a:t>
                </a:r>
                <a:r>
                  <a:rPr lang="en-US" sz="2800" kern="1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marR="0" lvl="0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28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BEB83-3204-E0E3-A824-BF8FE2577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" y="1048297"/>
                <a:ext cx="8686800" cy="2057743"/>
              </a:xfrm>
              <a:prstGeom prst="rect">
                <a:avLst/>
              </a:prstGeom>
              <a:blipFill>
                <a:blip r:embed="rId3"/>
                <a:stretch>
                  <a:fillRect l="-1404" b="-6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4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32365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637618" y="1087985"/>
            <a:ext cx="3199916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4338081" y="65675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4720795" y="2248315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4362661" y="3805512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5315509" y="543070"/>
            <a:ext cx="3604003" cy="9319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altLang="zh-CN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thức: định nghĩa và cách thu gọn đa thức nhiều biến</a:t>
            </a:r>
            <a:endParaRPr lang="en-US" altLang="zh-CN" sz="280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5439172" y="3611433"/>
            <a:ext cx="3471299" cy="1296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marL="0" lvl="1"/>
            <a:r>
              <a:rPr lang="pt-BR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Giá trị của đa thức</a:t>
            </a: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363660" y="316947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1315689" y="1540820"/>
            <a:ext cx="1843774" cy="600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2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5724708" y="2288723"/>
            <a:ext cx="3185763" cy="8201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SBT</a:t>
            </a:r>
            <a:endParaRPr lang="en-US" sz="2800" b="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66B25D-14CC-EEFB-A684-744EE5BF6F7E}"/>
              </a:ext>
            </a:extLst>
          </p:cNvPr>
          <p:cNvSpPr/>
          <p:nvPr/>
        </p:nvSpPr>
        <p:spPr>
          <a:xfrm>
            <a:off x="762000" y="285750"/>
            <a:ext cx="3233125" cy="4191000"/>
          </a:xfrm>
          <a:custGeom>
            <a:avLst/>
            <a:gdLst/>
            <a:ahLst/>
            <a:cxnLst/>
            <a:rect l="l" t="t" r="r" b="b"/>
            <a:pathLst>
              <a:path w="5251340" h="8181975">
                <a:moveTo>
                  <a:pt x="0" y="0"/>
                </a:moveTo>
                <a:lnTo>
                  <a:pt x="5251340" y="0"/>
                </a:lnTo>
                <a:lnTo>
                  <a:pt x="5251340" y="8181975"/>
                </a:lnTo>
                <a:lnTo>
                  <a:pt x="0" y="8181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154063" y="742234"/>
            <a:ext cx="259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“HỘP QUÀ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MẬT”</a:t>
            </a:r>
          </a:p>
        </p:txBody>
      </p:sp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4CF5A7-9C9E-FCD2-1568-B5234191D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5125" y="797582"/>
            <a:ext cx="5072675" cy="32766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LUẬT CHƠI</a:t>
            </a:r>
            <a:br>
              <a:rPr lang="en-US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08B51C-2C13-96C2-263B-D997AB5DBABE}"/>
              </a:ext>
            </a:extLst>
          </p:cNvPr>
          <p:cNvSpPr/>
          <p:nvPr/>
        </p:nvSpPr>
        <p:spPr>
          <a:xfrm>
            <a:off x="1342127" y="2312610"/>
            <a:ext cx="1820275" cy="2475867"/>
          </a:xfrm>
          <a:custGeom>
            <a:avLst/>
            <a:gdLst/>
            <a:ahLst/>
            <a:cxnLst/>
            <a:rect l="l" t="t" r="r" b="b"/>
            <a:pathLst>
              <a:path w="3187639" h="3893300">
                <a:moveTo>
                  <a:pt x="0" y="0"/>
                </a:moveTo>
                <a:lnTo>
                  <a:pt x="3187639" y="0"/>
                </a:lnTo>
                <a:lnTo>
                  <a:pt x="3187639" y="3893300"/>
                </a:lnTo>
                <a:lnTo>
                  <a:pt x="0" y="3893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300F3-51D1-AA97-E347-E0F03DB54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40081">
            <a:off x="-118647" y="-188039"/>
            <a:ext cx="1717819" cy="1709576"/>
          </a:xfrm>
          <a:prstGeom prst="rect">
            <a:avLst/>
          </a:prstGeom>
        </p:spPr>
      </p:pic>
      <p:sp>
        <p:nvSpPr>
          <p:cNvPr id="3" name="Slide Number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25D9A4-BE43-1FDE-9CC5-D96B4622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6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OPL20U25GSXzBJYl68kk8uQGfFKzs7yb1M4KJWUiLk6ZEvGF+qCIPSnY57AbBFCvTW2023.15.47+K4lPs7H94VUqPe2XwIsfPRnrXQE//QTEXxb8/8N4CNc6FpgZahzpTjFhMzSA7T/nHJa11DE8Ng2TP3iAmRczFlmslSuUNOgUeb6yRvs0=">
            <a:hlinkClick r:id="rId3" action="ppaction://hlinksldjump"/>
            <a:extLst>
              <a:ext uri="{FF2B5EF4-FFF2-40B4-BE49-F238E27FC236}">
                <a16:creationId xmlns:a16="http://schemas.microsoft.com/office/drawing/2014/main" id="{681F100A-B5FF-3CCE-6DC3-5136F211B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9" y="-91167"/>
            <a:ext cx="2652761" cy="2652761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E18B5F60-EAC6-A259-6A52-A644ED1C6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60" y="-91167"/>
            <a:ext cx="2779486" cy="2656084"/>
          </a:xfrm>
          <a:prstGeom prst="rect">
            <a:avLst/>
          </a:prstGeom>
        </p:spPr>
      </p:pic>
      <p:sp>
        <p:nvSpPr>
          <p:cNvPr id="12" name="Rectangle: Rounded Corners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AA527B-EBB4-9F09-CDBE-2ABBC9A3758C}"/>
              </a:ext>
            </a:extLst>
          </p:cNvPr>
          <p:cNvSpPr/>
          <p:nvPr/>
        </p:nvSpPr>
        <p:spPr>
          <a:xfrm>
            <a:off x="1993359" y="1644647"/>
            <a:ext cx="4790256" cy="19978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DA8017-3875-35B7-F537-7A2E6654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id="{619F3579-A93C-C072-5047-E92224EAC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9" y="2676396"/>
            <a:ext cx="2473340" cy="244724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:a16="http://schemas.microsoft.com/office/drawing/2014/main" id="{03388EFC-75D8-3292-FB28-5442AADF6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9" y="2313003"/>
            <a:ext cx="2473340" cy="317403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18E98B-B35A-C23E-E042-B54D145A784E}"/>
              </a:ext>
            </a:extLst>
          </p:cNvPr>
          <p:cNvSpPr txBox="1"/>
          <p:nvPr/>
        </p:nvSpPr>
        <p:spPr>
          <a:xfrm>
            <a:off x="2286000" y="23843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8B4A65-E5C0-D382-05DB-918406E13958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6E1D2B-0CA4-49DE-8ACE-2DF230ACA4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153D1-5D73-E825-7AD6-1E447C35FE9A}"/>
              </a:ext>
            </a:extLst>
          </p:cNvPr>
          <p:cNvSpPr txBox="1"/>
          <p:nvPr/>
        </p:nvSpPr>
        <p:spPr>
          <a:xfrm>
            <a:off x="2042658" y="1799233"/>
            <a:ext cx="46155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 HỘP QUÀ</a:t>
            </a:r>
          </a:p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 BÍ MẬT</a:t>
            </a:r>
            <a:endParaRPr lang="en-US" sz="5400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hlinkClick r:id="rId11" action="ppaction://hlinksldjump"/>
            <a:extLst>
              <a:ext uri="{FF2B5EF4-FFF2-40B4-BE49-F238E27FC236}">
                <a16:creationId xmlns:a16="http://schemas.microsoft.com/office/drawing/2014/main" id="{9E716D35-0531-513F-0FE8-1BB17DDE1BE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944852" y="1742328"/>
            <a:ext cx="950748" cy="9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9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5F5DC9-C10A-40E7-4973-E7327DF5E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8162" y="1200150"/>
            <a:ext cx="2200392" cy="1225218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4540" y="5068100"/>
            <a:ext cx="1628775" cy="10287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34697-B849-11E3-993B-6CD78C08D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33400" y="-407336"/>
            <a:ext cx="1524000" cy="971550"/>
          </a:xfrm>
          <a:prstGeom prst="rect">
            <a:avLst/>
          </a:prstGeom>
        </p:spPr>
      </p:pic>
      <p:grpSp>
        <p:nvGrpSpPr>
          <p:cNvPr id="5" name="Group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059D04-230E-25C0-F7AB-0027CF8CC0E3}"/>
              </a:ext>
            </a:extLst>
          </p:cNvPr>
          <p:cNvGrpSpPr/>
          <p:nvPr/>
        </p:nvGrpSpPr>
        <p:grpSpPr>
          <a:xfrm>
            <a:off x="10363200" y="-50189"/>
            <a:ext cx="4391024" cy="2225286"/>
            <a:chOff x="7800976" y="1924071"/>
            <a:chExt cx="4391024" cy="2225286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38E78F-A353-986C-9273-C6642E930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00976" y="1924071"/>
              <a:ext cx="4391024" cy="22252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9011A3C-740F-F4AC-844F-DC2B60A6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30416" y="2371302"/>
              <a:ext cx="1590675" cy="904875"/>
            </a:xfrm>
            <a:prstGeom prst="rect">
              <a:avLst/>
            </a:prstGeom>
          </p:spPr>
        </p:pic>
      </p:grpSp>
      <p:sp>
        <p:nvSpPr>
          <p:cNvPr id="8" name="đáp an đúng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3957114" y="1742264"/>
            <a:ext cx="2726441" cy="1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. 5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+9</a:t>
            </a:r>
          </a:p>
        </p:txBody>
      </p:sp>
      <p:sp>
        <p:nvSpPr>
          <p:cNvPr id="9" name="DapAnSai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693089" y="1742264"/>
            <a:ext cx="2923674" cy="1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0B5C74-70D1-75C7-B700-132B5D619EBF}"/>
              </a:ext>
            </a:extLst>
          </p:cNvPr>
          <p:cNvSpPr/>
          <p:nvPr/>
        </p:nvSpPr>
        <p:spPr>
          <a:xfrm>
            <a:off x="640324" y="3067328"/>
            <a:ext cx="3005347" cy="10194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C.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apAnSai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3991754" y="3059611"/>
            <a:ext cx="2726441" cy="10194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D. 3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bảng câu hỏi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381000" y="237817"/>
            <a:ext cx="7211291" cy="1324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1: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05600" y="6019800"/>
            <a:ext cx="209550" cy="2095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6276975"/>
            <a:ext cx="280548" cy="28054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61963" y="6019800"/>
            <a:ext cx="280548" cy="28054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16177" y="4578771"/>
            <a:ext cx="280548" cy="28054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94033" y="4301542"/>
            <a:ext cx="209550" cy="2095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86362" y="4357639"/>
            <a:ext cx="209550" cy="20955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91D5FE9-351E-9289-3D1A-A867B19AC38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593336">
            <a:off x="7574459" y="1004307"/>
            <a:ext cx="1683259" cy="147591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3B0053-8831-A4CF-CB79-8AB9D903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5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A81F4C2-82BB-FA86-0663-933EC93F941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3773940" y="1854806"/>
            <a:ext cx="1102860" cy="7589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310C4A7-7C56-2842-6D02-93B32A9CE1C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704327" y="1896337"/>
            <a:ext cx="1048273" cy="9802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E34FDC-3868-07F9-0C30-30D4566F60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762000" y="3159682"/>
            <a:ext cx="1048273" cy="9802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E00EB1-FEA6-5AC0-7578-13DAE5C288E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910210" y="3159682"/>
            <a:ext cx="1048273" cy="9802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F80E35A6-4883-A6AE-FE7E-0F889272758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" y="3958448"/>
            <a:ext cx="1430793" cy="12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108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4497 -0.00154 " pathEditMode="relative" rAng="0" ptsTypes="AA">
                                      <p:cBhvr>
                                        <p:cTn id="9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6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14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64198E-7 L 0.0434 0.00648 " pathEditMode="relative" rAng="0" ptsTypes="AA">
                                      <p:cBhvr>
                                        <p:cTn id="14" dur="14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3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81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04983 -0.00277 " pathEditMode="relative" rAng="0" ptsTypes="AA">
                                      <p:cBhvr>
                                        <p:cTn id="19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1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2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2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1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2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4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25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B57F72-F28A-B0D1-1FF3-23D6A9A04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225" y="5670101"/>
            <a:ext cx="1628775" cy="10287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F4FB65-653D-B8FB-39FB-853E8C502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09600" y="-409354"/>
            <a:ext cx="1524000" cy="971550"/>
          </a:xfrm>
          <a:prstGeom prst="rect">
            <a:avLst/>
          </a:prstGeom>
        </p:spPr>
      </p:pic>
      <p:sp>
        <p:nvSpPr>
          <p:cNvPr id="8" name="NenDapAn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BEFEE9-545F-947D-B680-75CED67380CA}"/>
              </a:ext>
            </a:extLst>
          </p:cNvPr>
          <p:cNvSpPr/>
          <p:nvPr/>
        </p:nvSpPr>
        <p:spPr>
          <a:xfrm>
            <a:off x="542517" y="3100141"/>
            <a:ext cx="3215630" cy="11096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DapAnSai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578D2D-49E8-A15B-9815-5ABA89C97CE3}"/>
              </a:ext>
            </a:extLst>
          </p:cNvPr>
          <p:cNvSpPr/>
          <p:nvPr/>
        </p:nvSpPr>
        <p:spPr>
          <a:xfrm>
            <a:off x="3966703" y="1619961"/>
            <a:ext cx="3379411" cy="10738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701770-379C-B5B8-6DE3-057F062AAF50}"/>
              </a:ext>
            </a:extLst>
          </p:cNvPr>
          <p:cNvSpPr/>
          <p:nvPr/>
        </p:nvSpPr>
        <p:spPr>
          <a:xfrm>
            <a:off x="571344" y="1627338"/>
            <a:ext cx="3157977" cy="10738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A.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apAnSai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90ADA3-F6B6-6145-1067-8661B0E6FFA2}"/>
              </a:ext>
            </a:extLst>
          </p:cNvPr>
          <p:cNvSpPr/>
          <p:nvPr/>
        </p:nvSpPr>
        <p:spPr>
          <a:xfrm>
            <a:off x="4057064" y="3092958"/>
            <a:ext cx="3284668" cy="11096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D.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50A45C-7CF6-FB0B-1129-1C234FC3BB8B}"/>
              </a:ext>
            </a:extLst>
          </p:cNvPr>
          <p:cNvSpPr/>
          <p:nvPr/>
        </p:nvSpPr>
        <p:spPr>
          <a:xfrm>
            <a:off x="325190" y="209550"/>
            <a:ext cx="6929403" cy="12032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2: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</a:t>
            </a:r>
            <a:r>
              <a:rPr lang="en-US" sz="28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b="1" kern="1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).(</a:t>
            </a:r>
            <a:r>
              <a:rPr lang="en-US" sz="28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2800" b="1" kern="1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Graphic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C747BE-8BFC-3682-F9FF-5250A3015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5600" y="6019800"/>
            <a:ext cx="209550" cy="2095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81320EA-B780-E5DA-2463-5AA6E9134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6276975"/>
            <a:ext cx="280548" cy="28054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D2F7A70-3A63-8EE7-E4FC-0C764EF06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1963" y="6019800"/>
            <a:ext cx="280548" cy="28054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66EDAA-BEFC-6070-BF99-5378749C4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16177" y="4578771"/>
            <a:ext cx="280548" cy="28054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58852E7-E33F-B26C-3D41-21577E977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4033" y="4301542"/>
            <a:ext cx="209550" cy="2095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8D0D2F3-B1B6-FDA0-BE6F-DCD60C150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6362" y="4357639"/>
            <a:ext cx="209550" cy="20955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C8E8D8-3511-55EE-F0C2-2C37B085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6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A5F786-6C0E-FADE-8E28-FEB4BA791A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65605" y="1809750"/>
            <a:ext cx="1048273" cy="9802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95FBA1-F630-765D-2CC0-004431634C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982457" y="3267937"/>
            <a:ext cx="1048273" cy="9802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146034-EB3D-B559-273A-A0598F6728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946781" y="1743937"/>
            <a:ext cx="1048273" cy="9802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9360EC-F825-CC11-EB5B-7C6D9DB50F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344940" y="3260559"/>
            <a:ext cx="1102860" cy="7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4497 -0.0015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4974 -0.0027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5F5DC9-C10A-40E7-4973-E7327DF5E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8339" y="4476750"/>
            <a:ext cx="1676400" cy="933450"/>
          </a:xfrm>
          <a:prstGeom prst="rect">
            <a:avLst/>
          </a:prstGeom>
        </p:spPr>
      </p:pic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D6E72-F0FB-DA89-64CF-F6812AA1A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3225" y="5670101"/>
            <a:ext cx="1628775" cy="1028700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34697-B849-11E3-993B-6CD78C08D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09600" y="-485775"/>
            <a:ext cx="1524000" cy="971550"/>
          </a:xfrm>
          <a:prstGeom prst="rect">
            <a:avLst/>
          </a:prstGeom>
        </p:spPr>
      </p:pic>
      <p:sp>
        <p:nvSpPr>
          <p:cNvPr id="8" name="NenDapAn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5E426E-A613-DB4C-AAE4-B06E560FF320}"/>
              </a:ext>
            </a:extLst>
          </p:cNvPr>
          <p:cNvSpPr/>
          <p:nvPr/>
        </p:nvSpPr>
        <p:spPr>
          <a:xfrm>
            <a:off x="3908637" y="2057633"/>
            <a:ext cx="2796963" cy="10772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B.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pAnSai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BD39C5-4544-66B9-C452-89FF629C4C32}"/>
              </a:ext>
            </a:extLst>
          </p:cNvPr>
          <p:cNvSpPr/>
          <p:nvPr/>
        </p:nvSpPr>
        <p:spPr>
          <a:xfrm>
            <a:off x="624968" y="2075371"/>
            <a:ext cx="2995697" cy="1105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  A.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DapAnSai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E0B5C74-70D1-75C7-B700-132B5D619EBF}"/>
                  </a:ext>
                </a:extLst>
              </p:cNvPr>
              <p:cNvSpPr/>
              <p:nvPr/>
            </p:nvSpPr>
            <p:spPr>
              <a:xfrm>
                <a:off x="624968" y="3263918"/>
                <a:ext cx="2995697" cy="102061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#9Slide03 Source Sans Pro" panose="020B050303040302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DapAnSai3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E0B5C74-70D1-75C7-B700-132B5D619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68" y="3263918"/>
                <a:ext cx="2995697" cy="1020613"/>
              </a:xfrm>
              <a:prstGeom prst="roundRect">
                <a:avLst/>
              </a:prstGeom>
              <a:blipFill>
                <a:blip r:embed="rId13"/>
                <a:stretch>
                  <a:fillRect b="-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pAnSai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1B1099-2D61-811D-0566-8F4BCF8034F1}"/>
              </a:ext>
            </a:extLst>
          </p:cNvPr>
          <p:cNvSpPr/>
          <p:nvPr/>
        </p:nvSpPr>
        <p:spPr>
          <a:xfrm>
            <a:off x="3921148" y="3253733"/>
            <a:ext cx="2834655" cy="10307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D.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        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2C8F3C-FC01-145D-BB72-1A35CAC2C149}"/>
              </a:ext>
            </a:extLst>
          </p:cNvPr>
          <p:cNvSpPr/>
          <p:nvPr/>
        </p:nvSpPr>
        <p:spPr>
          <a:xfrm>
            <a:off x="464601" y="526799"/>
            <a:ext cx="7133380" cy="1324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3: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Source Sans Pro" panose="020B0503030403020204" pitchFamily="34" charset="0"/>
              <a:ea typeface="#9Slide03 Source Sans Pro" panose="020B0503030403020204" pitchFamily="34" charset="0"/>
              <a:cs typeface="+mn-cs"/>
            </a:endParaRPr>
          </a:p>
        </p:txBody>
      </p:sp>
      <p:pic>
        <p:nvPicPr>
          <p:cNvPr id="15" name="Graphic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487838-1D54-9E73-800F-3C142429E7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05600" y="6019800"/>
            <a:ext cx="209550" cy="2095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529A0E1-BD0B-104E-E104-2640004F92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96000" y="6276975"/>
            <a:ext cx="280548" cy="28054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C64682D-47A2-B265-E388-681F3D4707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61963" y="6019800"/>
            <a:ext cx="280548" cy="28054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1B5C23-E099-685B-320C-81BA9A9957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616177" y="4578771"/>
            <a:ext cx="280548" cy="28054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5238DAD-0EC1-ED1E-BDE6-5F901B7EBC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94033" y="4301542"/>
            <a:ext cx="209550" cy="2095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D6E1FA-EBA3-2665-3BD4-B244B93C4F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86362" y="4357639"/>
            <a:ext cx="209550" cy="209550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AE036FA-287F-1C2F-73BA-C2A1A539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E65564-1103-438A-00C7-CF8689CC0D2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814389" y="3377426"/>
            <a:ext cx="1048273" cy="980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C4E3FF-3018-5C91-4C72-0561C429372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485042" y="3404943"/>
            <a:ext cx="1048273" cy="980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3B4998-F6B5-11ED-2E83-B0611061701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551927" y="2263238"/>
            <a:ext cx="1048273" cy="980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E18482-3779-3EBB-4C50-936F41F75CE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3621540" y="2190750"/>
            <a:ext cx="1102860" cy="7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8000" decel="28108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 L -0.04497 -0.0015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28000" decel="28108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33333E-6 L 0.04336 0.0064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28000" decel="28108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0.04974 -0.002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8FA109-D359-8F70-007A-7F53A38C4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3225" y="5670101"/>
            <a:ext cx="1628775" cy="1028700"/>
          </a:xfrm>
          <a:prstGeom prst="rect">
            <a:avLst/>
          </a:prstGeom>
        </p:spPr>
      </p:pic>
      <p:sp>
        <p:nvSpPr>
          <p:cNvPr id="5" name="Freeform: Shap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ECCE8B-38A3-21C2-E32B-52E35A4EA1DB}"/>
              </a:ext>
            </a:extLst>
          </p:cNvPr>
          <p:cNvSpPr/>
          <p:nvPr/>
        </p:nvSpPr>
        <p:spPr>
          <a:xfrm>
            <a:off x="10122301" y="1166246"/>
            <a:ext cx="114082" cy="38603"/>
          </a:xfrm>
          <a:custGeom>
            <a:avLst/>
            <a:gdLst>
              <a:gd name="connsiteX0" fmla="*/ 56629 w 114082"/>
              <a:gd name="connsiteY0" fmla="*/ 38603 h 38603"/>
              <a:gd name="connsiteX1" fmla="*/ 3804 w 114082"/>
              <a:gd name="connsiteY1" fmla="*/ 20317 h 38603"/>
              <a:gd name="connsiteX2" fmla="*/ 1772 w 114082"/>
              <a:gd name="connsiteY2" fmla="*/ 6095 h 38603"/>
              <a:gd name="connsiteX3" fmla="*/ 15994 w 114082"/>
              <a:gd name="connsiteY3" fmla="*/ 4063 h 38603"/>
              <a:gd name="connsiteX4" fmla="*/ 56629 w 114082"/>
              <a:gd name="connsiteY4" fmla="*/ 17270 h 38603"/>
              <a:gd name="connsiteX5" fmla="*/ 95232 w 114082"/>
              <a:gd name="connsiteY5" fmla="*/ 4063 h 38603"/>
              <a:gd name="connsiteX6" fmla="*/ 103359 w 114082"/>
              <a:gd name="connsiteY6" fmla="*/ 0 h 38603"/>
              <a:gd name="connsiteX7" fmla="*/ 113518 w 114082"/>
              <a:gd name="connsiteY7" fmla="*/ 7111 h 38603"/>
              <a:gd name="connsiteX8" fmla="*/ 110470 w 114082"/>
              <a:gd name="connsiteY8" fmla="*/ 18286 h 38603"/>
              <a:gd name="connsiteX9" fmla="*/ 56629 w 114082"/>
              <a:gd name="connsiteY9" fmla="*/ 38603 h 38603"/>
              <a:gd name="connsiteX10" fmla="*/ 56629 w 114082"/>
              <a:gd name="connsiteY10" fmla="*/ 38603 h 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82" h="38603">
                <a:moveTo>
                  <a:pt x="56629" y="38603"/>
                </a:moveTo>
                <a:cubicBezTo>
                  <a:pt x="37327" y="38603"/>
                  <a:pt x="19042" y="32508"/>
                  <a:pt x="3804" y="20317"/>
                </a:cubicBezTo>
                <a:cubicBezTo>
                  <a:pt x="-260" y="17270"/>
                  <a:pt x="-1276" y="10159"/>
                  <a:pt x="1772" y="6095"/>
                </a:cubicBezTo>
                <a:cubicBezTo>
                  <a:pt x="4820" y="2032"/>
                  <a:pt x="11931" y="1016"/>
                  <a:pt x="15994" y="4063"/>
                </a:cubicBezTo>
                <a:cubicBezTo>
                  <a:pt x="27169" y="13206"/>
                  <a:pt x="41391" y="18286"/>
                  <a:pt x="56629" y="17270"/>
                </a:cubicBezTo>
                <a:cubicBezTo>
                  <a:pt x="70851" y="17270"/>
                  <a:pt x="84058" y="12190"/>
                  <a:pt x="95232" y="4063"/>
                </a:cubicBezTo>
                <a:cubicBezTo>
                  <a:pt x="97264" y="2032"/>
                  <a:pt x="100312" y="0"/>
                  <a:pt x="103359" y="0"/>
                </a:cubicBezTo>
                <a:cubicBezTo>
                  <a:pt x="107423" y="0"/>
                  <a:pt x="111486" y="3048"/>
                  <a:pt x="113518" y="7111"/>
                </a:cubicBezTo>
                <a:cubicBezTo>
                  <a:pt x="114534" y="11175"/>
                  <a:pt x="114534" y="15238"/>
                  <a:pt x="110470" y="18286"/>
                </a:cubicBezTo>
                <a:cubicBezTo>
                  <a:pt x="95232" y="30476"/>
                  <a:pt x="76946" y="37587"/>
                  <a:pt x="56629" y="38603"/>
                </a:cubicBezTo>
                <a:lnTo>
                  <a:pt x="56629" y="38603"/>
                </a:lnTo>
                <a:close/>
              </a:path>
            </a:pathLst>
          </a:custGeom>
          <a:solidFill>
            <a:srgbClr val="3F0B07"/>
          </a:solidFill>
          <a:ln w="101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NenDapAn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550B9A-21E9-C1C7-1EC5-F4B44E1E5EE5}"/>
              </a:ext>
            </a:extLst>
          </p:cNvPr>
          <p:cNvSpPr/>
          <p:nvPr/>
        </p:nvSpPr>
        <p:spPr>
          <a:xfrm>
            <a:off x="3248801" y="3104466"/>
            <a:ext cx="3109630" cy="1017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  D.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x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DapAnSai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B16085-EDEC-7BEB-8E71-FE446B0F0A01}"/>
              </a:ext>
            </a:extLst>
          </p:cNvPr>
          <p:cNvSpPr/>
          <p:nvPr/>
        </p:nvSpPr>
        <p:spPr>
          <a:xfrm>
            <a:off x="261867" y="1812280"/>
            <a:ext cx="2747339" cy="980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A.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DapAnSai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3D0E94-0CBC-1FAB-1F76-B8B11DAFB873}"/>
              </a:ext>
            </a:extLst>
          </p:cNvPr>
          <p:cNvSpPr/>
          <p:nvPr/>
        </p:nvSpPr>
        <p:spPr>
          <a:xfrm>
            <a:off x="269832" y="3133815"/>
            <a:ext cx="2751522" cy="1017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 C.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DapAnSai4">
            <a:extLst>
              <a:ext uri="{FF2B5EF4-FFF2-40B4-BE49-F238E27FC236}">
                <a16:creationId xmlns:a16="http://schemas.microsoft.com/office/drawing/2014/main" id="{41B4B91C-C6C8-8DAC-865E-F3E79B45A334}"/>
              </a:ext>
            </a:extLst>
          </p:cNvPr>
          <p:cNvSpPr/>
          <p:nvPr/>
        </p:nvSpPr>
        <p:spPr>
          <a:xfrm>
            <a:off x="3231075" y="1845032"/>
            <a:ext cx="3127747" cy="9802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B99B6B1-E85B-1CF4-A63A-20D81933534F}"/>
              </a:ext>
            </a:extLst>
          </p:cNvPr>
          <p:cNvSpPr/>
          <p:nvPr/>
        </p:nvSpPr>
        <p:spPr>
          <a:xfrm>
            <a:off x="291603" y="394191"/>
            <a:ext cx="7311213" cy="1324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3 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fr-FR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200" b="1" kern="1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0,5</a:t>
            </a:r>
            <a:r>
              <a:rPr lang="en-US" sz="32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200" b="1" kern="1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3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en-US" sz="3200" b="1" i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3200" b="1" kern="1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2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fr-FR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#9Slide03 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BB6D7AD-3E8D-6A2E-C41A-ED134B6C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5600" y="6019800"/>
            <a:ext cx="209550" cy="2095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4F50FDA-12CE-AC96-365F-12E1D37E2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6276975"/>
            <a:ext cx="280548" cy="28054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2EE2E55-B741-0AAD-360D-9B6598DB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1963" y="6019800"/>
            <a:ext cx="280548" cy="28054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95A9517-E875-0B7D-9B64-5B2CF234A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6177" y="4578771"/>
            <a:ext cx="280548" cy="28054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45FA5B3-07A2-6263-23CB-8A170D005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4033" y="4301542"/>
            <a:ext cx="209550" cy="20955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FD597B76-463F-589D-218B-9E5D07512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6362" y="4357639"/>
            <a:ext cx="209550" cy="20955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70973D-76B0-1EBE-295E-523C6C71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8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054E7A-5EBD-21F3-6421-35D68908DC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179216" y="3291078"/>
            <a:ext cx="963785" cy="8685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F41626-DBF9-37E3-7E98-F415BAACB4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3263112" y="2002457"/>
            <a:ext cx="963784" cy="9100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A0F8AA-8A7F-F4C5-96EB-798C17FE2A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8" t="50000"/>
          <a:stretch/>
        </p:blipFill>
        <p:spPr>
          <a:xfrm>
            <a:off x="261867" y="2000795"/>
            <a:ext cx="963784" cy="9100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53F5E0-F41C-F2D1-5C77-30CC532B2A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8" t="47347" r="46266" b="9260"/>
          <a:stretch/>
        </p:blipFill>
        <p:spPr>
          <a:xfrm>
            <a:off x="3224065" y="3191739"/>
            <a:ext cx="1115429" cy="7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8000" decel="28108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4974 -0.0027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8D4B6F-392C-644E-F5C8-CEA123C13799}"/>
              </a:ext>
            </a:extLst>
          </p:cNvPr>
          <p:cNvSpPr txBox="1"/>
          <p:nvPr/>
        </p:nvSpPr>
        <p:spPr>
          <a:xfrm>
            <a:off x="970547" y="1106883"/>
            <a:ext cx="6593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SGK/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</a:p>
        </p:txBody>
      </p:sp>
      <p:sp>
        <p:nvSpPr>
          <p:cNvPr id="4" name="Slide Number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A50FCA-98EF-7522-ED0B-54BF7E3E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F0F68E-8934-F643-6920-66CC9382CB67}"/>
              </a:ext>
            </a:extLst>
          </p:cNvPr>
          <p:cNvSpPr txBox="1"/>
          <p:nvPr/>
        </p:nvSpPr>
        <p:spPr>
          <a:xfrm>
            <a:off x="264694" y="1605530"/>
            <a:ext cx="3697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 + y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Biểu thức trên có bao nhiêu biến? 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Mỗi số hạng xuất hiện trong biểu thức 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như thế nào?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27FBE5-BA53-865A-7F74-08226ED7DC81}"/>
              </a:ext>
            </a:extLst>
          </p:cNvPr>
          <p:cNvCxnSpPr>
            <a:cxnSpLocks/>
          </p:cNvCxnSpPr>
          <p:nvPr/>
        </p:nvCxnSpPr>
        <p:spPr>
          <a:xfrm>
            <a:off x="4114800" y="1684652"/>
            <a:ext cx="0" cy="310492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7FE5-2302-4E43-A008-B90EC2E1C20C}"/>
              </a:ext>
            </a:extLst>
          </p:cNvPr>
          <p:cNvSpPr txBox="1"/>
          <p:nvPr/>
        </p:nvSpPr>
        <p:spPr>
          <a:xfrm>
            <a:off x="4114800" y="2467304"/>
            <a:ext cx="4764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Biểu thức có 2 biến: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</a:t>
            </a:r>
            <a:endParaRPr lang="vi-VN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Mỗi số hạng xuất hiện trong biểu thức là một đơn thức.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5" name="TextBox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D21355-7097-B99B-6EC2-5C8F70A4583E}"/>
              </a:ext>
            </a:extLst>
          </p:cNvPr>
          <p:cNvSpPr txBox="1"/>
          <p:nvPr/>
        </p:nvSpPr>
        <p:spPr>
          <a:xfrm>
            <a:off x="5867400" y="1909170"/>
            <a:ext cx="1040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DB3C15-1883-2897-ADB9-F31429ACFF76}"/>
              </a:ext>
            </a:extLst>
          </p:cNvPr>
          <p:cNvSpPr txBox="1"/>
          <p:nvPr/>
        </p:nvSpPr>
        <p:spPr>
          <a:xfrm>
            <a:off x="152400" y="285750"/>
            <a:ext cx="6172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ĐA THỨC NHIỀU BIẾN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A07354-E5D7-734B-1EE8-CF94DE82EAE0}"/>
              </a:ext>
            </a:extLst>
          </p:cNvPr>
          <p:cNvSpPr txBox="1"/>
          <p:nvPr/>
        </p:nvSpPr>
        <p:spPr>
          <a:xfrm>
            <a:off x="457200" y="717162"/>
            <a:ext cx="466121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endParaRPr lang="en-US" sz="2800" b="1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7" y="1165774"/>
            <a:ext cx="676019" cy="3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4368</TotalTime>
  <Words>1301</Words>
  <Application>Microsoft Office PowerPoint</Application>
  <PresentationFormat>On-screen Show (16:9)</PresentationFormat>
  <Paragraphs>176</Paragraphs>
  <Slides>22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#9Slide03 Source Sans Pro</vt:lpstr>
      <vt:lpstr>Arial</vt:lpstr>
      <vt:lpstr>Calibri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                LUẬT CHƠI       - Có 4 hộp quà tương ứng 4 câu hỏi trắc nghiệm. Học sinh lựa chọn ngẫu nhiên một hộp quà và trả lời câu hỏi.       - Trả lời đúng câu hỏi học sinh được nhận phần quà ngẫu nhiên.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A36697 Dương Tuấn Anh</cp:lastModifiedBy>
  <cp:revision>324</cp:revision>
  <dcterms:created xsi:type="dcterms:W3CDTF">2021-07-22T17:31:00Z</dcterms:created>
  <dcterms:modified xsi:type="dcterms:W3CDTF">2024-10-12T01:40:00Z</dcterms:modified>
</cp:coreProperties>
</file>